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1"/>
  </p:sldMasterIdLst>
  <p:notesMasterIdLst>
    <p:notesMasterId r:id="rId8"/>
  </p:notesMasterIdLst>
  <p:handoutMasterIdLst>
    <p:handoutMasterId r:id="rId9"/>
  </p:handoutMasterIdLst>
  <p:sldIdLst>
    <p:sldId id="445" r:id="rId2"/>
    <p:sldId id="829" r:id="rId3"/>
    <p:sldId id="837" r:id="rId4"/>
    <p:sldId id="828" r:id="rId5"/>
    <p:sldId id="834" r:id="rId6"/>
    <p:sldId id="439" r:id="rId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829"/>
            <p14:sldId id="837"/>
            <p14:sldId id="828"/>
            <p14:sldId id="834"/>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127092"/>
    <a:srgbClr val="B1D254"/>
    <a:srgbClr val="2A6EA8"/>
    <a:srgbClr val="FFFFFF"/>
    <a:srgbClr val="1A4669"/>
    <a:srgbClr val="C6D254"/>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8" autoAdjust="0"/>
    <p:restoredTop sz="95889" autoAdjust="0"/>
  </p:normalViewPr>
  <p:slideViewPr>
    <p:cSldViewPr snapToGrid="0" showGuides="1">
      <p:cViewPr varScale="1">
        <p:scale>
          <a:sx n="86" d="100"/>
          <a:sy n="86" d="100"/>
        </p:scale>
        <p:origin x="562" y="8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684212" y="57274"/>
            <a:ext cx="10021888" cy="71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684212" y="1145787"/>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9" y="827682"/>
            <a:ext cx="11701463" cy="111687"/>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2019</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10855325" y="130478"/>
            <a:ext cx="838200" cy="487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Lst>
  <p:transition>
    <p:wipe dir="r"/>
  </p:transition>
  <p:hf hdr="0" ftr="0"/>
  <p:txStyles>
    <p:titleStyle>
      <a:lvl1pPr algn="l" rtl="0" eaLnBrk="0" fontAlgn="base" hangingPunct="0">
        <a:lnSpc>
          <a:spcPct val="90000"/>
        </a:lnSpc>
        <a:spcBef>
          <a:spcPct val="0"/>
        </a:spcBef>
        <a:spcAft>
          <a:spcPct val="0"/>
        </a:spcAft>
        <a:defRPr sz="32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2.jpeg"/><Relationship Id="rId5" Type="http://schemas.openxmlformats.org/officeDocument/2006/relationships/image" Target="../media/image4.png"/><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a:xfrm>
            <a:off x="1112363" y="1214438"/>
            <a:ext cx="9967274" cy="2387600"/>
          </a:xfrm>
        </p:spPr>
        <p:txBody>
          <a:bodyPr/>
          <a:lstStyle/>
          <a:p>
            <a:r>
              <a:rPr lang="en-US" altLang="sv-SE" sz="5400" dirty="0"/>
              <a:t>Discussion on security for LTM (L1/L2 Triggered Mobility)</a:t>
            </a:r>
            <a:endParaRPr lang="sv-SE" altLang="sv-SE" sz="5400" dirty="0"/>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a:xfrm>
            <a:off x="1524000" y="3800001"/>
            <a:ext cx="9144000" cy="1655762"/>
          </a:xfrm>
        </p:spPr>
        <p:txBody>
          <a:bodyPr/>
          <a:lstStyle/>
          <a:p>
            <a:pPr>
              <a:lnSpc>
                <a:spcPct val="80000"/>
              </a:lnSpc>
              <a:buFontTx/>
              <a:buNone/>
            </a:pPr>
            <a:r>
              <a:rPr lang="en-US" altLang="zh-CN" dirty="0">
                <a:latin typeface="Arial" panose="020B0604020202020204" pitchFamily="34" charset="0"/>
              </a:rPr>
              <a:t>OPPO</a:t>
            </a:r>
            <a:endParaRPr lang="en-US" altLang="en-US" dirty="0">
              <a:latin typeface="Arial" panose="020B0604020202020204" pitchFamily="34" charset="0"/>
            </a:endParaRPr>
          </a:p>
          <a:p>
            <a:pPr>
              <a:buFontTx/>
              <a:buNone/>
            </a:pPr>
            <a:endParaRPr lang="sv-SE" altLang="sv-SE" sz="2000" dirty="0"/>
          </a:p>
        </p:txBody>
      </p:sp>
      <p:sp>
        <p:nvSpPr>
          <p:cNvPr id="2" name="文本框 1">
            <a:extLst>
              <a:ext uri="{FF2B5EF4-FFF2-40B4-BE49-F238E27FC236}">
                <a16:creationId xmlns:a16="http://schemas.microsoft.com/office/drawing/2014/main" id="{B6BF6010-619C-4AEF-8BCB-578B55591723}"/>
              </a:ext>
            </a:extLst>
          </p:cNvPr>
          <p:cNvSpPr txBox="1"/>
          <p:nvPr/>
        </p:nvSpPr>
        <p:spPr>
          <a:xfrm>
            <a:off x="0" y="79899"/>
            <a:ext cx="4030462" cy="646331"/>
          </a:xfrm>
          <a:prstGeom prst="rect">
            <a:avLst/>
          </a:prstGeom>
          <a:noFill/>
        </p:spPr>
        <p:txBody>
          <a:bodyPr wrap="square" rtlCol="0">
            <a:spAutoFit/>
          </a:bodyPr>
          <a:lstStyle/>
          <a:p>
            <a:r>
              <a:rPr lang="en-US" altLang="zh-CN" dirty="0"/>
              <a:t>3GPP TSG-SA3 Meeting #113 </a:t>
            </a:r>
          </a:p>
          <a:p>
            <a:r>
              <a:rPr lang="en-US" altLang="zh-CN" dirty="0"/>
              <a:t>Chicago</a:t>
            </a:r>
            <a:r>
              <a:rPr lang="en-US" altLang="zh-CN"/>
              <a:t>, US,</a:t>
            </a:r>
            <a:r>
              <a:rPr lang="zh-CN" altLang="en-US" dirty="0"/>
              <a:t> </a:t>
            </a:r>
            <a:r>
              <a:rPr lang="en-US" altLang="zh-CN" dirty="0"/>
              <a:t>06-10</a:t>
            </a:r>
            <a:r>
              <a:rPr lang="zh-CN" altLang="en-US" dirty="0"/>
              <a:t> </a:t>
            </a:r>
            <a:r>
              <a:rPr lang="en-US" altLang="zh-CN" dirty="0"/>
              <a:t>November 2023</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86A0310-CFCC-E166-1E94-A18D4D43709A}"/>
              </a:ext>
            </a:extLst>
          </p:cNvPr>
          <p:cNvSpPr>
            <a:spLocks noGrp="1"/>
          </p:cNvSpPr>
          <p:nvPr>
            <p:ph type="title"/>
          </p:nvPr>
        </p:nvSpPr>
        <p:spPr/>
        <p:txBody>
          <a:bodyPr/>
          <a:lstStyle/>
          <a:p>
            <a:r>
              <a:rPr lang="en-GB" dirty="0"/>
              <a:t>R18 intra-CU LTM</a:t>
            </a:r>
          </a:p>
        </p:txBody>
      </p:sp>
      <p:sp>
        <p:nvSpPr>
          <p:cNvPr id="9" name="Rectangle 4">
            <a:extLst>
              <a:ext uri="{FF2B5EF4-FFF2-40B4-BE49-F238E27FC236}">
                <a16:creationId xmlns:a16="http://schemas.microsoft.com/office/drawing/2014/main" id="{9A38A4ED-9E5F-4974-9BEF-D58975CB3CB0}"/>
              </a:ext>
            </a:extLst>
          </p:cNvPr>
          <p:cNvSpPr>
            <a:spLocks noChangeArrowheads="1"/>
          </p:cNvSpPr>
          <p:nvPr/>
        </p:nvSpPr>
        <p:spPr bwMode="auto">
          <a:xfrm>
            <a:off x="6776833" y="108093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a:extLst>
              <a:ext uri="{FF2B5EF4-FFF2-40B4-BE49-F238E27FC236}">
                <a16:creationId xmlns:a16="http://schemas.microsoft.com/office/drawing/2014/main" id="{0B60FCC2-7E3F-4B91-9B0E-7ED6B9AC889F}"/>
              </a:ext>
            </a:extLst>
          </p:cNvPr>
          <p:cNvGraphicFramePr>
            <a:graphicFrameLocks noChangeAspect="1"/>
          </p:cNvGraphicFramePr>
          <p:nvPr>
            <p:extLst>
              <p:ext uri="{D42A27DB-BD31-4B8C-83A1-F6EECF244321}">
                <p14:modId xmlns:p14="http://schemas.microsoft.com/office/powerpoint/2010/main" val="2108714921"/>
              </p:ext>
            </p:extLst>
          </p:nvPr>
        </p:nvGraphicFramePr>
        <p:xfrm>
          <a:off x="7013545" y="1059219"/>
          <a:ext cx="4395986" cy="4868673"/>
        </p:xfrm>
        <a:graphic>
          <a:graphicData uri="http://schemas.openxmlformats.org/presentationml/2006/ole">
            <mc:AlternateContent xmlns:mc="http://schemas.openxmlformats.org/markup-compatibility/2006">
              <mc:Choice xmlns:v="urn:schemas-microsoft-com:vml" Requires="v">
                <p:oleObj spid="_x0000_s1046" name="Visio" r:id="rId3" imgW="4724296" imgH="5229537" progId="Visio.Drawing.15">
                  <p:embed/>
                </p:oleObj>
              </mc:Choice>
              <mc:Fallback>
                <p:oleObj name="Visio" r:id="rId3" imgW="4724296" imgH="5229537" progId="Visio.Drawing.15">
                  <p:embed/>
                  <p:pic>
                    <p:nvPicPr>
                      <p:cNvPr id="10" name="对象 9">
                        <a:extLst>
                          <a:ext uri="{FF2B5EF4-FFF2-40B4-BE49-F238E27FC236}">
                            <a16:creationId xmlns:a16="http://schemas.microsoft.com/office/drawing/2014/main" id="{19714273-1DF8-4687-9041-9BAEBB1F75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3545" y="1059219"/>
                        <a:ext cx="4395986" cy="4868673"/>
                      </a:xfrm>
                      <a:prstGeom prst="rect">
                        <a:avLst/>
                      </a:prstGeom>
                      <a:noFill/>
                    </p:spPr>
                  </p:pic>
                </p:oleObj>
              </mc:Fallback>
            </mc:AlternateContent>
          </a:graphicData>
        </a:graphic>
      </p:graphicFrame>
      <p:pic>
        <p:nvPicPr>
          <p:cNvPr id="12" name="图片 11">
            <a:extLst>
              <a:ext uri="{FF2B5EF4-FFF2-40B4-BE49-F238E27FC236}">
                <a16:creationId xmlns:a16="http://schemas.microsoft.com/office/drawing/2014/main" id="{13ABD00F-FC2F-42B7-A13D-A999DD9FF382}"/>
              </a:ext>
            </a:extLst>
          </p:cNvPr>
          <p:cNvPicPr>
            <a:picLocks noChangeAspect="1"/>
          </p:cNvPicPr>
          <p:nvPr/>
        </p:nvPicPr>
        <p:blipFill rotWithShape="1">
          <a:blip r:embed="rId5"/>
          <a:srcRect l="2428"/>
          <a:stretch/>
        </p:blipFill>
        <p:spPr>
          <a:xfrm>
            <a:off x="317677" y="1422197"/>
            <a:ext cx="6502767" cy="2141514"/>
          </a:xfrm>
          <a:prstGeom prst="rect">
            <a:avLst/>
          </a:prstGeom>
        </p:spPr>
      </p:pic>
      <p:cxnSp>
        <p:nvCxnSpPr>
          <p:cNvPr id="13" name="直接箭头连接符 12">
            <a:extLst>
              <a:ext uri="{FF2B5EF4-FFF2-40B4-BE49-F238E27FC236}">
                <a16:creationId xmlns:a16="http://schemas.microsoft.com/office/drawing/2014/main" id="{6D8ECD9A-FC61-43A9-8803-F4C809105423}"/>
              </a:ext>
            </a:extLst>
          </p:cNvPr>
          <p:cNvCxnSpPr>
            <a:cxnSpLocks/>
          </p:cNvCxnSpPr>
          <p:nvPr/>
        </p:nvCxnSpPr>
        <p:spPr>
          <a:xfrm flipH="1" flipV="1">
            <a:off x="4606567" y="2332697"/>
            <a:ext cx="3707874" cy="1730256"/>
          </a:xfrm>
          <a:prstGeom prst="straightConnector1">
            <a:avLst/>
          </a:prstGeom>
          <a:noFill/>
          <a:ln w="25400" cap="flat">
            <a:solidFill>
              <a:srgbClr val="FF0000"/>
            </a:solidFill>
            <a:prstDash val="solid"/>
            <a:miter lim="400000"/>
            <a:tailEnd type="triangle"/>
          </a:ln>
        </p:spPr>
        <p:style>
          <a:lnRef idx="0">
            <a:scrgbClr r="0" g="0" b="0"/>
          </a:lnRef>
          <a:fillRef idx="0">
            <a:scrgbClr r="0" g="0" b="0"/>
          </a:fillRef>
          <a:effectRef idx="0">
            <a:scrgbClr r="0" g="0" b="0"/>
          </a:effectRef>
          <a:fontRef idx="none"/>
        </p:style>
      </p:cxnSp>
      <p:sp>
        <p:nvSpPr>
          <p:cNvPr id="15" name="矩形 14">
            <a:extLst>
              <a:ext uri="{FF2B5EF4-FFF2-40B4-BE49-F238E27FC236}">
                <a16:creationId xmlns:a16="http://schemas.microsoft.com/office/drawing/2014/main" id="{1205E514-8F8E-4E9E-BD5E-5AEB72562391}"/>
              </a:ext>
            </a:extLst>
          </p:cNvPr>
          <p:cNvSpPr/>
          <p:nvPr/>
        </p:nvSpPr>
        <p:spPr>
          <a:xfrm>
            <a:off x="317677" y="3912827"/>
            <a:ext cx="6096000" cy="2214965"/>
          </a:xfrm>
          <a:prstGeom prst="rect">
            <a:avLst/>
          </a:prstGeom>
        </p:spPr>
        <p:txBody>
          <a:bodyPr>
            <a:spAutoFit/>
          </a:bodyPr>
          <a:lstStyle/>
          <a:p>
            <a:pPr marL="228600" lvl="0" indent="-228600">
              <a:lnSpc>
                <a:spcPct val="90000"/>
              </a:lnSpc>
              <a:spcBef>
                <a:spcPts val="1000"/>
              </a:spcBef>
              <a:buBlip>
                <a:blip r:embed="rId6"/>
              </a:buBlip>
            </a:pPr>
            <a:r>
              <a:rPr lang="en-US" altLang="zh-CN" sz="1600" dirty="0">
                <a:solidFill>
                  <a:prstClr val="black"/>
                </a:solidFill>
                <a:latin typeface="Calibri" panose="020F0502020204030204"/>
                <a:ea typeface="+mn-ea"/>
              </a:rPr>
              <a:t>Rel-18 introduces LTM (L1/L2-Triggered Mobility) to reduce handover latency, signaling overhead and interruption time.</a:t>
            </a:r>
          </a:p>
          <a:p>
            <a:pPr marL="228600" lvl="0" indent="-228600">
              <a:lnSpc>
                <a:spcPct val="90000"/>
              </a:lnSpc>
              <a:spcBef>
                <a:spcPts val="1000"/>
              </a:spcBef>
              <a:buBlip>
                <a:blip r:embed="rId6"/>
              </a:buBlip>
            </a:pPr>
            <a:r>
              <a:rPr lang="en-US" altLang="zh-CN" sz="1600" dirty="0">
                <a:solidFill>
                  <a:prstClr val="black"/>
                </a:solidFill>
                <a:latin typeface="Calibri" panose="020F0502020204030204"/>
                <a:ea typeface="+mn-ea"/>
              </a:rPr>
              <a:t>LTM is a procedure in which a gNB receives L1 measurement report(s) from a UE, and on their basis the gNB changes UE’s serving cell by a cell switch command signaled via a MAC CE. The cell switch command indicates an LTM candidate cell configuration that the gNB previously prepared and provided to the UE through RRC signalling. Then the UE switches to the target cell according to the cell switch command. </a:t>
            </a:r>
          </a:p>
        </p:txBody>
      </p:sp>
    </p:spTree>
    <p:extLst>
      <p:ext uri="{BB962C8B-B14F-4D97-AF65-F5344CB8AC3E}">
        <p14:creationId xmlns:p14="http://schemas.microsoft.com/office/powerpoint/2010/main" val="21531646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5E9305-D274-46EC-8620-B0711908EBB7}"/>
              </a:ext>
            </a:extLst>
          </p:cNvPr>
          <p:cNvSpPr>
            <a:spLocks noGrp="1"/>
          </p:cNvSpPr>
          <p:nvPr>
            <p:ph type="title"/>
          </p:nvPr>
        </p:nvSpPr>
        <p:spPr/>
        <p:txBody>
          <a:bodyPr/>
          <a:lstStyle/>
          <a:p>
            <a:r>
              <a:rPr lang="en-US" altLang="zh-CN" dirty="0"/>
              <a:t>R19 Inter-CU LTM</a:t>
            </a:r>
            <a:endParaRPr lang="zh-CN" altLang="en-US" dirty="0"/>
          </a:p>
        </p:txBody>
      </p:sp>
      <p:grpSp>
        <p:nvGrpSpPr>
          <p:cNvPr id="5" name="组合 4">
            <a:extLst>
              <a:ext uri="{FF2B5EF4-FFF2-40B4-BE49-F238E27FC236}">
                <a16:creationId xmlns:a16="http://schemas.microsoft.com/office/drawing/2014/main" id="{8F92B87D-7096-4BC9-B6D7-AC6B8432D567}"/>
              </a:ext>
            </a:extLst>
          </p:cNvPr>
          <p:cNvGrpSpPr/>
          <p:nvPr/>
        </p:nvGrpSpPr>
        <p:grpSpPr>
          <a:xfrm>
            <a:off x="386498" y="1313290"/>
            <a:ext cx="3758763" cy="2771035"/>
            <a:chOff x="2677492" y="7143750"/>
            <a:chExt cx="7188415" cy="5148219"/>
          </a:xfrm>
        </p:grpSpPr>
        <p:pic>
          <p:nvPicPr>
            <p:cNvPr id="6" name="图片 5">
              <a:extLst>
                <a:ext uri="{FF2B5EF4-FFF2-40B4-BE49-F238E27FC236}">
                  <a16:creationId xmlns:a16="http://schemas.microsoft.com/office/drawing/2014/main" id="{243105CD-FE4B-4473-956A-339610842A25}"/>
                </a:ext>
              </a:extLst>
            </p:cNvPr>
            <p:cNvPicPr>
              <a:picLocks noChangeAspect="1"/>
            </p:cNvPicPr>
            <p:nvPr/>
          </p:nvPicPr>
          <p:blipFill rotWithShape="1">
            <a:blip r:embed="rId2"/>
            <a:srcRect l="8412" r="9779"/>
            <a:stretch/>
          </p:blipFill>
          <p:spPr>
            <a:xfrm>
              <a:off x="2677492" y="7143750"/>
              <a:ext cx="7188415" cy="4401073"/>
            </a:xfrm>
            <a:prstGeom prst="rect">
              <a:avLst/>
            </a:prstGeom>
          </p:spPr>
        </p:pic>
        <p:sp>
          <p:nvSpPr>
            <p:cNvPr id="7" name="文本框 6">
              <a:extLst>
                <a:ext uri="{FF2B5EF4-FFF2-40B4-BE49-F238E27FC236}">
                  <a16:creationId xmlns:a16="http://schemas.microsoft.com/office/drawing/2014/main" id="{6EABCEE0-B706-4843-91DF-A480C8368E9E}"/>
                </a:ext>
              </a:extLst>
            </p:cNvPr>
            <p:cNvSpPr txBox="1"/>
            <p:nvPr/>
          </p:nvSpPr>
          <p:spPr>
            <a:xfrm>
              <a:off x="3864768" y="11767810"/>
              <a:ext cx="4933951" cy="524159"/>
            </a:xfrm>
            <a:prstGeom prst="rect">
              <a:avLst/>
            </a:prstGeom>
            <a:noFill/>
            <a:ln w="12700" cap="flat">
              <a:noFill/>
              <a:miter lim="400000"/>
            </a:ln>
            <a:effectLst/>
          </p:spPr>
          <p:txBody>
            <a:bodyPr rot="0" spcFirstLastPara="1" vertOverflow="overflow" horzOverflow="overflow" vert="horz" wrap="square" lIns="25400" tIns="25400" rIns="25400" bIns="25400" numCol="1" spcCol="38100" rtlCol="0" anchor="ctr">
              <a:spAutoFit/>
            </a:bodyPr>
            <a:lstStyle/>
            <a:p>
              <a:pPr marL="0" marR="0" lvl="0" indent="0" algn="ctr" defTabSz="412750" eaLnBrk="1" fontAlgn="auto" latinLnBrk="0" hangingPunct="0">
                <a:lnSpc>
                  <a:spcPct val="100000"/>
                </a:lnSpc>
                <a:spcBef>
                  <a:spcPts val="0"/>
                </a:spcBef>
                <a:spcAft>
                  <a:spcPts val="0"/>
                </a:spcAft>
                <a:buClrTx/>
                <a:buSzTx/>
                <a:buFontTx/>
                <a:buNone/>
                <a:tabLst/>
                <a:defRPr/>
              </a:pPr>
              <a:r>
                <a:rPr kumimoji="0" lang="en-US" altLang="zh-CN" sz="1500" b="1" i="0" u="none" strike="noStrike" kern="0" cap="none" spc="0" normalizeH="0" baseline="0" noProof="0" dirty="0">
                  <a:ln>
                    <a:noFill/>
                  </a:ln>
                  <a:solidFill>
                    <a:srgbClr val="000000"/>
                  </a:solidFill>
                  <a:effectLst/>
                  <a:uLnTx/>
                  <a:uFillTx/>
                  <a:latin typeface="Helvetica Neue"/>
                  <a:sym typeface="Helvetica Neue"/>
                </a:rPr>
                <a:t>R18 LTM  </a:t>
              </a:r>
              <a:endParaRPr kumimoji="0" lang="zh-CN" altLang="en-US" sz="1500" b="1" i="0" u="none" strike="noStrike" kern="0" cap="none" spc="0" normalizeH="0" baseline="0" noProof="0" dirty="0">
                <a:ln>
                  <a:noFill/>
                </a:ln>
                <a:solidFill>
                  <a:srgbClr val="000000"/>
                </a:solidFill>
                <a:effectLst/>
                <a:uLnTx/>
                <a:uFillTx/>
                <a:latin typeface="Helvetica Neue"/>
                <a:ea typeface="Helvetica Neue"/>
                <a:cs typeface="Helvetica Neue"/>
                <a:sym typeface="Helvetica Neue"/>
              </a:endParaRPr>
            </a:p>
          </p:txBody>
        </p:sp>
      </p:grpSp>
      <p:cxnSp>
        <p:nvCxnSpPr>
          <p:cNvPr id="8" name="直接箭头连接符 7">
            <a:extLst>
              <a:ext uri="{FF2B5EF4-FFF2-40B4-BE49-F238E27FC236}">
                <a16:creationId xmlns:a16="http://schemas.microsoft.com/office/drawing/2014/main" id="{BBC85079-4219-48A5-8E8C-3EEA32955887}"/>
              </a:ext>
            </a:extLst>
          </p:cNvPr>
          <p:cNvCxnSpPr>
            <a:cxnSpLocks/>
          </p:cNvCxnSpPr>
          <p:nvPr/>
        </p:nvCxnSpPr>
        <p:spPr>
          <a:xfrm>
            <a:off x="4346536" y="2928352"/>
            <a:ext cx="3510356" cy="23862"/>
          </a:xfrm>
          <a:prstGeom prst="straightConnector1">
            <a:avLst/>
          </a:prstGeom>
          <a:noFill/>
          <a:ln w="57150" cap="flat" cmpd="sng" algn="ctr">
            <a:solidFill>
              <a:srgbClr val="000000">
                <a:shade val="95000"/>
                <a:satMod val="104999"/>
              </a:srgbClr>
            </a:solidFill>
            <a:prstDash val="solid"/>
            <a:tailEnd type="triangle"/>
          </a:ln>
          <a:effectLst/>
        </p:spPr>
      </p:cxnSp>
      <p:sp>
        <p:nvSpPr>
          <p:cNvPr id="9" name="文本框 8">
            <a:extLst>
              <a:ext uri="{FF2B5EF4-FFF2-40B4-BE49-F238E27FC236}">
                <a16:creationId xmlns:a16="http://schemas.microsoft.com/office/drawing/2014/main" id="{A6CB1906-0C48-41F2-9D6C-9E192426B3D3}"/>
              </a:ext>
            </a:extLst>
          </p:cNvPr>
          <p:cNvSpPr txBox="1"/>
          <p:nvPr/>
        </p:nvSpPr>
        <p:spPr>
          <a:xfrm>
            <a:off x="4261461" y="2365073"/>
            <a:ext cx="3584004" cy="697627"/>
          </a:xfrm>
          <a:prstGeom prst="rect">
            <a:avLst/>
          </a:prstGeom>
          <a:noFill/>
          <a:ln w="12700" cap="flat">
            <a:noFill/>
            <a:miter lim="400000"/>
          </a:ln>
          <a:effectLst/>
        </p:spPr>
        <p:txBody>
          <a:bodyPr rot="0" spcFirstLastPara="1" vertOverflow="overflow" horzOverflow="overflow" vert="horz" wrap="square" lIns="25400" tIns="25400" rIns="25400" bIns="25400" numCol="1" spcCol="38100" rtlCol="0" anchor="ctr">
            <a:spAutoFit/>
          </a:bodyPr>
          <a:lstStyle/>
          <a:p>
            <a:pPr marL="0" marR="0" lvl="0" indent="0" algn="ctr" defTabSz="412750" eaLnBrk="1" fontAlgn="auto" latinLnBrk="0" hangingPunct="0">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000000"/>
                </a:solidFill>
                <a:effectLst/>
                <a:uLnTx/>
                <a:uFillTx/>
                <a:latin typeface="Helvetica Neue"/>
                <a:sym typeface="Helvetica Neue"/>
              </a:rPr>
              <a:t>R18 mobility limits to intra-CU LTM</a:t>
            </a:r>
          </a:p>
          <a:p>
            <a:pPr marL="0" marR="0" lvl="0" indent="0" algn="ctr" defTabSz="412750" eaLnBrk="1" fontAlgn="auto" latinLnBrk="0" hangingPunct="0">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000000"/>
                </a:solidFill>
                <a:effectLst/>
                <a:uLnTx/>
                <a:uFillTx/>
                <a:latin typeface="Helvetica Neue"/>
                <a:sym typeface="Helvetica Neue"/>
              </a:rPr>
              <a:t>R19 may extend the scenario to inter-CU</a:t>
            </a:r>
          </a:p>
          <a:p>
            <a:pPr marL="0" marR="0" lvl="0" indent="0" algn="ctr" defTabSz="412750" eaLnBrk="1" fontAlgn="auto" latinLnBrk="0" hangingPunct="0">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000000"/>
                </a:solidFill>
                <a:effectLst/>
                <a:uLnTx/>
                <a:uFillTx/>
                <a:latin typeface="Helvetica Neue"/>
                <a:sym typeface="Helvetica Neue"/>
              </a:rPr>
              <a:t> </a:t>
            </a:r>
            <a:endParaRPr kumimoji="0" lang="zh-CN" altLang="en-US" sz="1400" b="1" i="0" u="none" strike="noStrike" kern="0" cap="none" spc="0" normalizeH="0" baseline="0" noProof="0" dirty="0">
              <a:ln>
                <a:noFill/>
              </a:ln>
              <a:solidFill>
                <a:srgbClr val="000000"/>
              </a:solidFill>
              <a:effectLst/>
              <a:uLnTx/>
              <a:uFillTx/>
              <a:latin typeface="Helvetica Neue"/>
              <a:ea typeface="Helvetica Neue"/>
              <a:cs typeface="Helvetica Neue"/>
              <a:sym typeface="Helvetica Neue"/>
            </a:endParaRPr>
          </a:p>
        </p:txBody>
      </p:sp>
      <p:grpSp>
        <p:nvGrpSpPr>
          <p:cNvPr id="10" name="组合 9">
            <a:extLst>
              <a:ext uri="{FF2B5EF4-FFF2-40B4-BE49-F238E27FC236}">
                <a16:creationId xmlns:a16="http://schemas.microsoft.com/office/drawing/2014/main" id="{B9EEB10B-803C-4D50-9591-D98EB3DED1C7}"/>
              </a:ext>
            </a:extLst>
          </p:cNvPr>
          <p:cNvGrpSpPr/>
          <p:nvPr/>
        </p:nvGrpSpPr>
        <p:grpSpPr>
          <a:xfrm>
            <a:off x="7948419" y="1327752"/>
            <a:ext cx="3663479" cy="2756573"/>
            <a:chOff x="15029395" y="6456897"/>
            <a:chExt cx="7954971" cy="5814812"/>
          </a:xfrm>
        </p:grpSpPr>
        <p:grpSp>
          <p:nvGrpSpPr>
            <p:cNvPr id="11" name="组合 10">
              <a:extLst>
                <a:ext uri="{FF2B5EF4-FFF2-40B4-BE49-F238E27FC236}">
                  <a16:creationId xmlns:a16="http://schemas.microsoft.com/office/drawing/2014/main" id="{C02EF598-43CB-457F-8192-46CF110FD4B4}"/>
                </a:ext>
              </a:extLst>
            </p:cNvPr>
            <p:cNvGrpSpPr/>
            <p:nvPr/>
          </p:nvGrpSpPr>
          <p:grpSpPr>
            <a:xfrm>
              <a:off x="15029395" y="6456897"/>
              <a:ext cx="7954971" cy="5814812"/>
              <a:chOff x="14668800" y="7606147"/>
              <a:chExt cx="6806528" cy="4675994"/>
            </a:xfrm>
          </p:grpSpPr>
          <p:pic>
            <p:nvPicPr>
              <p:cNvPr id="13" name="图片 12">
                <a:extLst>
                  <a:ext uri="{FF2B5EF4-FFF2-40B4-BE49-F238E27FC236}">
                    <a16:creationId xmlns:a16="http://schemas.microsoft.com/office/drawing/2014/main" id="{04A49A92-A4BA-4A43-AFE3-1634D5C71B84}"/>
                  </a:ext>
                </a:extLst>
              </p:cNvPr>
              <p:cNvPicPr>
                <a:picLocks noChangeAspect="1"/>
              </p:cNvPicPr>
              <p:nvPr/>
            </p:nvPicPr>
            <p:blipFill rotWithShape="1">
              <a:blip r:embed="rId3"/>
              <a:srcRect l="4580" r="7042"/>
              <a:stretch/>
            </p:blipFill>
            <p:spPr>
              <a:xfrm>
                <a:off x="14668800" y="7606147"/>
                <a:ext cx="6806528" cy="3938677"/>
              </a:xfrm>
              <a:prstGeom prst="rect">
                <a:avLst/>
              </a:prstGeom>
            </p:spPr>
          </p:pic>
          <p:sp>
            <p:nvSpPr>
              <p:cNvPr id="14" name="文本框 13">
                <a:extLst>
                  <a:ext uri="{FF2B5EF4-FFF2-40B4-BE49-F238E27FC236}">
                    <a16:creationId xmlns:a16="http://schemas.microsoft.com/office/drawing/2014/main" id="{FFBAA459-361E-4DD7-A9F7-3111A3ECA58E}"/>
                  </a:ext>
                </a:extLst>
              </p:cNvPr>
              <p:cNvSpPr txBox="1"/>
              <p:nvPr/>
            </p:nvSpPr>
            <p:spPr>
              <a:xfrm>
                <a:off x="15699924" y="11803564"/>
                <a:ext cx="4933950" cy="478577"/>
              </a:xfrm>
              <a:prstGeom prst="rect">
                <a:avLst/>
              </a:prstGeom>
              <a:noFill/>
              <a:ln w="12700" cap="flat">
                <a:noFill/>
                <a:miter lim="400000"/>
              </a:ln>
              <a:effectLst/>
            </p:spPr>
            <p:txBody>
              <a:bodyPr rot="0" spcFirstLastPara="1" vertOverflow="overflow" horzOverflow="overflow" vert="horz" wrap="square" lIns="25400" tIns="25400" rIns="25400" bIns="25400" numCol="1" spcCol="38100" rtlCol="0" anchor="ctr">
                <a:spAutoFit/>
              </a:bodyPr>
              <a:lstStyle/>
              <a:p>
                <a:pPr marL="0" marR="0" lvl="0" indent="0" algn="ctr" defTabSz="412750" eaLnBrk="1" fontAlgn="auto" latinLnBrk="0" hangingPunct="0">
                  <a:lnSpc>
                    <a:spcPct val="100000"/>
                  </a:lnSpc>
                  <a:spcBef>
                    <a:spcPts val="0"/>
                  </a:spcBef>
                  <a:spcAft>
                    <a:spcPts val="0"/>
                  </a:spcAft>
                  <a:buClrTx/>
                  <a:buSzTx/>
                  <a:buFontTx/>
                  <a:buNone/>
                  <a:tabLst/>
                  <a:defRPr/>
                </a:pPr>
                <a:r>
                  <a:rPr kumimoji="0" lang="en-US" altLang="zh-CN" sz="1500" b="1" i="0" u="none" strike="noStrike" kern="0" cap="none" spc="0" normalizeH="0" baseline="0" noProof="0" dirty="0">
                    <a:ln>
                      <a:noFill/>
                    </a:ln>
                    <a:solidFill>
                      <a:srgbClr val="000000"/>
                    </a:solidFill>
                    <a:effectLst/>
                    <a:uLnTx/>
                    <a:uFillTx/>
                    <a:latin typeface="Helvetica Neue"/>
                    <a:sym typeface="Helvetica Neue"/>
                  </a:rPr>
                  <a:t>R19 potential scenario </a:t>
                </a:r>
                <a:endParaRPr kumimoji="0" lang="zh-CN" altLang="en-US" sz="1500" b="1" i="0" u="none" strike="noStrike" kern="0" cap="none" spc="0" normalizeH="0" baseline="0" noProof="0" dirty="0">
                  <a:ln>
                    <a:noFill/>
                  </a:ln>
                  <a:solidFill>
                    <a:srgbClr val="000000"/>
                  </a:solidFill>
                  <a:effectLst/>
                  <a:uLnTx/>
                  <a:uFillTx/>
                  <a:latin typeface="Helvetica Neue"/>
                  <a:ea typeface="Helvetica Neue"/>
                  <a:cs typeface="Helvetica Neue"/>
                  <a:sym typeface="Helvetica Neue"/>
                </a:endParaRPr>
              </a:p>
            </p:txBody>
          </p:sp>
        </p:grpSp>
        <p:pic>
          <p:nvPicPr>
            <p:cNvPr id="12" name="图片 11">
              <a:extLst>
                <a:ext uri="{FF2B5EF4-FFF2-40B4-BE49-F238E27FC236}">
                  <a16:creationId xmlns:a16="http://schemas.microsoft.com/office/drawing/2014/main" id="{7C5C2E52-E1A5-4732-9E18-FD5DD4DC66C5}"/>
                </a:ext>
              </a:extLst>
            </p:cNvPr>
            <p:cNvPicPr>
              <a:picLocks noChangeAspect="1"/>
            </p:cNvPicPr>
            <p:nvPr/>
          </p:nvPicPr>
          <p:blipFill>
            <a:blip r:embed="rId4"/>
            <a:stretch>
              <a:fillRect/>
            </a:stretch>
          </p:blipFill>
          <p:spPr>
            <a:xfrm>
              <a:off x="19402424" y="9753600"/>
              <a:ext cx="750743" cy="485775"/>
            </a:xfrm>
            <a:prstGeom prst="rect">
              <a:avLst/>
            </a:prstGeom>
          </p:spPr>
        </p:pic>
      </p:grpSp>
      <p:sp>
        <p:nvSpPr>
          <p:cNvPr id="15" name="矩形 14">
            <a:extLst>
              <a:ext uri="{FF2B5EF4-FFF2-40B4-BE49-F238E27FC236}">
                <a16:creationId xmlns:a16="http://schemas.microsoft.com/office/drawing/2014/main" id="{AC1A489D-81EF-4431-80A1-89FC7FDD11ED}"/>
              </a:ext>
            </a:extLst>
          </p:cNvPr>
          <p:cNvSpPr/>
          <p:nvPr/>
        </p:nvSpPr>
        <p:spPr>
          <a:xfrm>
            <a:off x="386498" y="4546021"/>
            <a:ext cx="11063380" cy="1235210"/>
          </a:xfrm>
          <a:prstGeom prst="rect">
            <a:avLst/>
          </a:prstGeom>
        </p:spPr>
        <p:txBody>
          <a:bodyPr wrap="square">
            <a:spAutoFit/>
          </a:bodyPr>
          <a:lstStyle/>
          <a:p>
            <a:pPr marL="228600" lvl="0" indent="-228600">
              <a:lnSpc>
                <a:spcPct val="90000"/>
              </a:lnSpc>
              <a:spcBef>
                <a:spcPts val="1000"/>
              </a:spcBef>
              <a:buBlip>
                <a:blip r:embed="rId5"/>
              </a:buBlip>
            </a:pPr>
            <a:r>
              <a:rPr lang="en-US" altLang="zh-CN" sz="1600" dirty="0">
                <a:solidFill>
                  <a:prstClr val="black"/>
                </a:solidFill>
                <a:latin typeface="Calibri" panose="020F0502020204030204"/>
                <a:ea typeface="+mn-ea"/>
              </a:rPr>
              <a:t>R18 LTM only support intra-CU to simplified design, however, limitation of use cases.</a:t>
            </a:r>
          </a:p>
          <a:p>
            <a:pPr marL="228600" lvl="0" indent="-228600">
              <a:lnSpc>
                <a:spcPct val="90000"/>
              </a:lnSpc>
              <a:spcBef>
                <a:spcPts val="1000"/>
              </a:spcBef>
              <a:buBlip>
                <a:blip r:embed="rId5"/>
              </a:buBlip>
            </a:pPr>
            <a:r>
              <a:rPr lang="en-US" altLang="zh-CN" sz="1600" dirty="0">
                <a:solidFill>
                  <a:prstClr val="black"/>
                </a:solidFill>
                <a:latin typeface="Calibri" panose="020F0502020204030204"/>
                <a:ea typeface="+mn-ea"/>
              </a:rPr>
              <a:t>In RAN#101, many companies has proposed to further study inter-CU LTM for R19 mobility enhancement, which has not been approved yet.</a:t>
            </a:r>
          </a:p>
          <a:p>
            <a:pPr marL="228600" indent="-228600">
              <a:lnSpc>
                <a:spcPct val="90000"/>
              </a:lnSpc>
              <a:spcBef>
                <a:spcPts val="1000"/>
              </a:spcBef>
              <a:buBlip>
                <a:blip r:embed="rId5"/>
              </a:buBlip>
            </a:pPr>
            <a:r>
              <a:rPr lang="en-US" altLang="zh-CN" sz="1600" dirty="0">
                <a:solidFill>
                  <a:prstClr val="black"/>
                </a:solidFill>
                <a:latin typeface="Calibri" panose="020F0502020204030204"/>
              </a:rPr>
              <a:t>To further extend and inherit the benefits brought by LTM, RAN has high possibility to further consider the inter-CU LTM in R19.</a:t>
            </a:r>
          </a:p>
        </p:txBody>
      </p:sp>
    </p:spTree>
    <p:extLst>
      <p:ext uri="{BB962C8B-B14F-4D97-AF65-F5344CB8AC3E}">
        <p14:creationId xmlns:p14="http://schemas.microsoft.com/office/powerpoint/2010/main" val="68684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2BF6A65-37BB-4D86-AC0F-70C5F3DDC3C0}"/>
              </a:ext>
            </a:extLst>
          </p:cNvPr>
          <p:cNvSpPr>
            <a:spLocks noGrp="1"/>
          </p:cNvSpPr>
          <p:nvPr>
            <p:ph type="title"/>
          </p:nvPr>
        </p:nvSpPr>
        <p:spPr/>
        <p:txBody>
          <a:bodyPr/>
          <a:lstStyle/>
          <a:p>
            <a:r>
              <a:rPr lang="sv-SE" dirty="0"/>
              <a:t>Motivation and Proposal </a:t>
            </a:r>
          </a:p>
        </p:txBody>
      </p:sp>
      <p:sp>
        <p:nvSpPr>
          <p:cNvPr id="3" name="Content Placeholder 2">
            <a:extLst>
              <a:ext uri="{FF2B5EF4-FFF2-40B4-BE49-F238E27FC236}">
                <a16:creationId xmlns:a16="http://schemas.microsoft.com/office/drawing/2014/main" id="{188BA600-3325-5490-F304-E9BD5A937480}"/>
              </a:ext>
            </a:extLst>
          </p:cNvPr>
          <p:cNvSpPr>
            <a:spLocks noGrp="1"/>
          </p:cNvSpPr>
          <p:nvPr>
            <p:ph idx="1"/>
          </p:nvPr>
        </p:nvSpPr>
        <p:spPr>
          <a:xfrm>
            <a:off x="684212" y="1253331"/>
            <a:ext cx="10515599" cy="4351338"/>
          </a:xfrm>
        </p:spPr>
        <p:txBody>
          <a:bodyPr/>
          <a:lstStyle/>
          <a:p>
            <a:r>
              <a:rPr lang="en-US" sz="2400" dirty="0"/>
              <a:t>Motivation:</a:t>
            </a:r>
          </a:p>
          <a:p>
            <a:pPr lvl="1"/>
            <a:r>
              <a:rPr lang="en-US" sz="1800" dirty="0"/>
              <a:t>For R18 intra-CU LTM [1], no security requirement and procedure required. However, in R19, once the inter-CU case is introduced, there comes the security gap for key update.</a:t>
            </a:r>
          </a:p>
          <a:p>
            <a:pPr lvl="1"/>
            <a:r>
              <a:rPr lang="en-US" sz="1800" dirty="0"/>
              <a:t>In the L3 based handover [2], the HO Command message is transmitted from gNB to UE carried in the RRC signalling, which is protected using AS security. For the LTM, the Cell switch command is transmitted from gNB to UE carried in the L1/L2 signalling (i.e., MAC CE).</a:t>
            </a:r>
          </a:p>
          <a:p>
            <a:pPr lvl="1"/>
            <a:r>
              <a:rPr lang="en-US" sz="1800" dirty="0"/>
              <a:t>Due to lack of security protection for the L1/L2 signalling, if the security parameter (e.g., NCC) is included in </a:t>
            </a:r>
            <a:r>
              <a:rPr lang="en-US" altLang="zh-CN" sz="1800" dirty="0"/>
              <a:t>the Cell switch command carried in MAC CE, it can be modified, or replayed by an attacker. Consequently, the security key mismatch occurs and further causing the handover failure. </a:t>
            </a:r>
            <a:endParaRPr lang="en-US" sz="1800" dirty="0"/>
          </a:p>
          <a:p>
            <a:endParaRPr lang="en-GB" sz="2400" dirty="0"/>
          </a:p>
          <a:p>
            <a:r>
              <a:rPr lang="en-GB" sz="2400" dirty="0"/>
              <a:t>Proposal:</a:t>
            </a:r>
          </a:p>
          <a:p>
            <a:pPr lvl="1"/>
            <a:r>
              <a:rPr lang="de-DE" altLang="zh-CN" sz="1800" dirty="0"/>
              <a:t>It is proposed to further analyse the gap and potential security requirement for the inter-CU LTM as long as it is agreed.</a:t>
            </a:r>
            <a:endParaRPr lang="en-GB" sz="1800" dirty="0"/>
          </a:p>
          <a:p>
            <a:pPr lvl="1"/>
            <a:endParaRPr lang="en-GB" sz="1800" dirty="0"/>
          </a:p>
          <a:p>
            <a:endParaRPr lang="en-GB" sz="1600" dirty="0"/>
          </a:p>
        </p:txBody>
      </p:sp>
    </p:spTree>
    <p:extLst>
      <p:ext uri="{BB962C8B-B14F-4D97-AF65-F5344CB8AC3E}">
        <p14:creationId xmlns:p14="http://schemas.microsoft.com/office/powerpoint/2010/main" val="24542560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8994E-C733-6255-78F6-34C9D4DD4A2D}"/>
              </a:ext>
            </a:extLst>
          </p:cNvPr>
          <p:cNvSpPr>
            <a:spLocks noGrp="1"/>
          </p:cNvSpPr>
          <p:nvPr>
            <p:ph type="title"/>
          </p:nvPr>
        </p:nvSpPr>
        <p:spPr/>
        <p:txBody>
          <a:bodyPr/>
          <a:lstStyle/>
          <a:p>
            <a:r>
              <a:rPr lang="de-DE" dirty="0"/>
              <a:t>References and Abbreviations</a:t>
            </a:r>
            <a:endParaRPr lang="en-GB" dirty="0"/>
          </a:p>
        </p:txBody>
      </p:sp>
      <p:sp>
        <p:nvSpPr>
          <p:cNvPr id="3" name="Content Placeholder 2">
            <a:extLst>
              <a:ext uri="{FF2B5EF4-FFF2-40B4-BE49-F238E27FC236}">
                <a16:creationId xmlns:a16="http://schemas.microsoft.com/office/drawing/2014/main" id="{EC1E124A-D348-F6C3-6F13-78C332AC75B7}"/>
              </a:ext>
            </a:extLst>
          </p:cNvPr>
          <p:cNvSpPr>
            <a:spLocks noGrp="1"/>
          </p:cNvSpPr>
          <p:nvPr>
            <p:ph idx="1"/>
          </p:nvPr>
        </p:nvSpPr>
        <p:spPr>
          <a:xfrm>
            <a:off x="360574" y="1731357"/>
            <a:ext cx="11831426" cy="4351338"/>
          </a:xfrm>
        </p:spPr>
        <p:txBody>
          <a:bodyPr/>
          <a:lstStyle/>
          <a:p>
            <a:pPr>
              <a:spcAft>
                <a:spcPts val="900"/>
              </a:spcAft>
            </a:pPr>
            <a:r>
              <a:rPr lang="de-DE" dirty="0"/>
              <a:t>References</a:t>
            </a:r>
          </a:p>
          <a:p>
            <a:pPr lvl="1">
              <a:spcAft>
                <a:spcPts val="900"/>
              </a:spcAft>
            </a:pPr>
            <a:r>
              <a:rPr lang="de-DE" altLang="zh-CN" sz="2000" dirty="0"/>
              <a:t>[1]	R2-2311610 “</a:t>
            </a:r>
            <a:r>
              <a:rPr lang="en-US" altLang="zh-CN" sz="2000" dirty="0"/>
              <a:t>38.300 running CR for introduction of NR further mobility enhancements”</a:t>
            </a:r>
            <a:endParaRPr lang="en-GB" altLang="zh-CN" sz="2000" dirty="0">
              <a:ea typeface="SimSun" panose="02010600030101010101" pitchFamily="2" charset="-122"/>
            </a:endParaRPr>
          </a:p>
          <a:p>
            <a:pPr lvl="1">
              <a:spcAft>
                <a:spcPts val="900"/>
              </a:spcAft>
            </a:pPr>
            <a:r>
              <a:rPr lang="en-GB" altLang="zh-CN" sz="2000" dirty="0">
                <a:ea typeface="SimSun" panose="02010600030101010101" pitchFamily="2" charset="-122"/>
              </a:rPr>
              <a:t>[2]	3GPP TS 33.501</a:t>
            </a:r>
          </a:p>
          <a:p>
            <a:pPr lvl="1">
              <a:spcAft>
                <a:spcPts val="900"/>
              </a:spcAft>
            </a:pPr>
            <a:endParaRPr lang="de-DE" sz="1600" dirty="0"/>
          </a:p>
          <a:p>
            <a:pPr>
              <a:spcAft>
                <a:spcPts val="900"/>
              </a:spcAft>
            </a:pPr>
            <a:r>
              <a:rPr lang="de-DE" dirty="0"/>
              <a:t>Abbreviations</a:t>
            </a:r>
          </a:p>
          <a:p>
            <a:pPr lvl="1">
              <a:spcAft>
                <a:spcPts val="900"/>
              </a:spcAft>
            </a:pPr>
            <a:r>
              <a:rPr lang="en-US" altLang="sv-SE" sz="2000" dirty="0"/>
              <a:t>LTM            L1/L2 Triggered Mobility</a:t>
            </a:r>
            <a:endParaRPr lang="de-DE" altLang="zh-CN" sz="2000" dirty="0"/>
          </a:p>
          <a:p>
            <a:pPr lvl="1">
              <a:spcAft>
                <a:spcPts val="900"/>
              </a:spcAft>
            </a:pPr>
            <a:endParaRPr lang="de-DE" dirty="0"/>
          </a:p>
        </p:txBody>
      </p:sp>
    </p:spTree>
    <p:extLst>
      <p:ext uri="{BB962C8B-B14F-4D97-AF65-F5344CB8AC3E}">
        <p14:creationId xmlns:p14="http://schemas.microsoft.com/office/powerpoint/2010/main" val="3132304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2CAB88-E44C-9C11-70F4-F5C8DB7B739A}"/>
              </a:ext>
            </a:extLst>
          </p:cNvPr>
          <p:cNvSpPr>
            <a:spLocks noGrp="1"/>
          </p:cNvSpPr>
          <p:nvPr>
            <p:ph idx="1"/>
          </p:nvPr>
        </p:nvSpPr>
        <p:spPr>
          <a:xfrm>
            <a:off x="4465864" y="3006951"/>
            <a:ext cx="3260271" cy="844097"/>
          </a:xfrm>
        </p:spPr>
        <p:txBody>
          <a:bodyPr/>
          <a:lstStyle/>
          <a:p>
            <a:pPr marL="0" indent="0">
              <a:buNone/>
            </a:pPr>
            <a:r>
              <a:rPr lang="de-DE" sz="4400" dirty="0"/>
              <a:t>Thank You!</a:t>
            </a:r>
            <a:endParaRPr lang="en-GB" sz="44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439</Words>
  <Application>Microsoft Office PowerPoint</Application>
  <PresentationFormat>宽屏</PresentationFormat>
  <Paragraphs>32</Paragraphs>
  <Slides>6</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16" baseType="lpstr">
      <vt:lpstr>Helvetica Neue</vt:lpstr>
      <vt:lpstr>华文细黑</vt:lpstr>
      <vt:lpstr>宋体</vt:lpstr>
      <vt:lpstr>宋体</vt:lpstr>
      <vt:lpstr>Arial</vt:lpstr>
      <vt:lpstr>Calibri</vt:lpstr>
      <vt:lpstr>Calibri Light</vt:lpstr>
      <vt:lpstr>Times New Roman</vt:lpstr>
      <vt:lpstr>Office Theme</vt:lpstr>
      <vt:lpstr>Visio</vt:lpstr>
      <vt:lpstr>Discussion on security for LTM (L1/L2 Triggered Mobility)</vt:lpstr>
      <vt:lpstr>R18 intra-CU LTM</vt:lpstr>
      <vt:lpstr>R19 Inter-CU LTM</vt:lpstr>
      <vt:lpstr>Motivation and Proposal </vt:lpstr>
      <vt:lpstr>References and Abbreviations</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2019-12-13T09:14:46Z</dcterms:created>
  <dcterms:modified xsi:type="dcterms:W3CDTF">2023-10-30T08:36:17Z</dcterms:modified>
</cp:coreProperties>
</file>